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9"/>
  </p:notesMasterIdLst>
  <p:sldIdLst>
    <p:sldId id="282" r:id="rId3"/>
    <p:sldId id="271" r:id="rId4"/>
    <p:sldId id="257" r:id="rId5"/>
    <p:sldId id="260" r:id="rId6"/>
    <p:sldId id="272" r:id="rId7"/>
    <p:sldId id="273" r:id="rId8"/>
    <p:sldId id="274" r:id="rId9"/>
    <p:sldId id="275" r:id="rId10"/>
    <p:sldId id="276" r:id="rId11"/>
    <p:sldId id="265" r:id="rId12"/>
    <p:sldId id="267" r:id="rId13"/>
    <p:sldId id="277" r:id="rId14"/>
    <p:sldId id="279" r:id="rId15"/>
    <p:sldId id="281" r:id="rId16"/>
    <p:sldId id="280" r:id="rId17"/>
    <p:sldId id="268" r:id="rId1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用户" initials="Office" lastIdx="1" clrIdx="0"/>
  <p:cmAuthor id="2" name="user" initials="u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F3D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7"/>
    <p:restoredTop sz="94588"/>
  </p:normalViewPr>
  <p:slideViewPr>
    <p:cSldViewPr snapToGrid="0" snapToObjects="1">
      <p:cViewPr varScale="1">
        <p:scale>
          <a:sx n="85" d="100"/>
          <a:sy n="85" d="100"/>
        </p:scale>
        <p:origin x="-96" y="-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3" Type="http://schemas.openxmlformats.org/officeDocument/2006/relationships/commentAuthors" Target="commentAuthors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notesMaster" Target="notesMasters/notesMaster1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169C1-DBAF-614D-A9AF-E94E2EE7D66B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FB92D4-2B3C-0A46-B690-385042EBC6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031CA-5AE1-E142-9265-85E0261CB70E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5782A-8D3F-744A-89C6-EE9A62FCEAD1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031CA-5AE1-E142-9265-85E0261CB70E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5782A-8D3F-744A-89C6-EE9A62FCEAD1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031CA-5AE1-E142-9265-85E0261CB70E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5782A-8D3F-744A-89C6-EE9A62FCEAD1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031CA-5AE1-E142-9265-85E0261CB70E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5782A-8D3F-744A-89C6-EE9A62FCEAD1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031CA-5AE1-E142-9265-85E0261CB70E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5782A-8D3F-744A-89C6-EE9A62FCEAD1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031CA-5AE1-E142-9265-85E0261CB70E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5782A-8D3F-744A-89C6-EE9A62FCEAD1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031CA-5AE1-E142-9265-85E0261CB70E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5782A-8D3F-744A-89C6-EE9A62FCEAD1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031CA-5AE1-E142-9265-85E0261CB70E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5782A-8D3F-744A-89C6-EE9A62FCEAD1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031CA-5AE1-E142-9265-85E0261CB70E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5782A-8D3F-744A-89C6-EE9A62FCEAD1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031CA-5AE1-E142-9265-85E0261CB70E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5782A-8D3F-744A-89C6-EE9A62FCEAD1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将图片拖动到占位符，或单击添加图标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031CA-5AE1-E142-9265-85E0261CB70E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5782A-8D3F-744A-89C6-EE9A62FCEAD1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2031CA-5AE1-E142-9265-85E0261CB70E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55782A-8D3F-744A-89C6-EE9A62FCEAD1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8.png"/><Relationship Id="rId1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9.png"/><Relationship Id="rId1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0.png"/><Relationship Id="rId1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hyperlink" Target="https://tv.sohu.com/v/dXMvMTMzMTEyNzIvNjAwMTA1Mi5zaHRtbA==.html?src=pl" TargetMode="External"/><Relationship Id="rId1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1.jpeg"/><Relationship Id="rId1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1.jpeg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.jpeg"/><Relationship Id="rId1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562" y="1488147"/>
            <a:ext cx="9269226" cy="527194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746191" y="2194890"/>
            <a:ext cx="9144000" cy="1367155"/>
          </a:xfrm>
        </p:spPr>
        <p:txBody>
          <a:bodyPr/>
          <a:lstStyle/>
          <a:p>
            <a:r>
              <a:rPr lang="zh-CN" altLang="en-US" dirty="0">
                <a:latin typeface="黑体" panose="02010609060101010101" charset="-122"/>
                <a:ea typeface="黑体" panose="02010609060101010101" charset="-122"/>
              </a:rPr>
              <a:t>开国大典</a:t>
            </a:r>
            <a:endParaRPr lang="zh-CN" altLang="en-US" dirty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751580" y="738006"/>
            <a:ext cx="434784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方正姚体" panose="02010601030101010101" charset="-122"/>
                <a:ea typeface="方正姚体" panose="02010601030101010101" charset="-122"/>
              </a:rPr>
              <a:t>统编教材六年级上册第二单元</a:t>
            </a:r>
            <a:endParaRPr lang="zh-CN" altLang="en-US" sz="2400" dirty="0">
              <a:latin typeface="方正姚体" panose="02010601030101010101" charset="-122"/>
              <a:ea typeface="方正姚体" panose="02010601030101010101" charset="-122"/>
            </a:endParaRP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1797" y="0"/>
            <a:ext cx="4732020" cy="675513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999" y="0"/>
            <a:ext cx="4848808" cy="6858000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1415337" y="697230"/>
            <a:ext cx="4496460" cy="4206240"/>
            <a:chOff x="1415337" y="697230"/>
            <a:chExt cx="4053180" cy="4206240"/>
          </a:xfrm>
        </p:grpSpPr>
        <p:sp>
          <p:nvSpPr>
            <p:cNvPr id="10" name="圆角矩形 9"/>
            <p:cNvSpPr/>
            <p:nvPr/>
          </p:nvSpPr>
          <p:spPr>
            <a:xfrm>
              <a:off x="1415337" y="697230"/>
              <a:ext cx="4053180" cy="420624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  <a:alpha val="9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1415337" y="1164834"/>
              <a:ext cx="3897630" cy="35394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latin typeface="楷体" panose="02010609060101010101" charset="-122"/>
                  <a:ea typeface="楷体" panose="02010609060101010101" charset="-122"/>
                </a:rPr>
                <a:t>    </a:t>
              </a:r>
              <a:r>
                <a:rPr lang="zh-CN" altLang="en-US" sz="3200" dirty="0">
                  <a:latin typeface="楷体" panose="02010609060101010101" charset="-122"/>
                  <a:ea typeface="楷体" panose="02010609060101010101" charset="-122"/>
                </a:rPr>
                <a:t>听同学</a:t>
              </a:r>
              <a:r>
                <a:rPr lang="zh-CN" altLang="zh-CN" sz="3200" dirty="0" smtClean="0">
                  <a:latin typeface="楷体" panose="02010609060101010101" charset="-122"/>
                  <a:ea typeface="楷体" panose="02010609060101010101" charset="-122"/>
                </a:rPr>
                <a:t>读</a:t>
              </a:r>
              <a:r>
                <a:rPr lang="zh-CN" altLang="en-US" sz="3200" dirty="0" smtClean="0">
                  <a:latin typeface="楷体" panose="02010609060101010101" charset="-122"/>
                  <a:ea typeface="楷体" panose="02010609060101010101" charset="-122"/>
                </a:rPr>
                <a:t>第</a:t>
              </a:r>
              <a:r>
                <a:rPr lang="en-US" altLang="zh-CN" sz="3200" dirty="0" smtClean="0">
                  <a:latin typeface="楷体" panose="02010609060101010101" charset="-122"/>
                  <a:ea typeface="楷体" panose="02010609060101010101" charset="-122"/>
                </a:rPr>
                <a:t>11</a:t>
              </a:r>
              <a:r>
                <a:rPr lang="en-US" altLang="zh-CN" sz="3200" dirty="0" smtClean="0">
                  <a:latin typeface="楷体" panose="02010609060101010101" charset="-122"/>
                  <a:ea typeface="楷体" panose="02010609060101010101" charset="-122"/>
                </a:rPr>
                <a:t>-</a:t>
              </a:r>
              <a:r>
                <a:rPr lang="en-US" altLang="zh-CN" sz="3200" dirty="0" smtClean="0">
                  <a:latin typeface="楷体" panose="02010609060101010101" charset="-122"/>
                  <a:ea typeface="楷体" panose="02010609060101010101" charset="-122"/>
                </a:rPr>
                <a:t>13</a:t>
              </a:r>
              <a:r>
                <a:rPr lang="zh-CN" altLang="zh-CN" sz="3200" dirty="0">
                  <a:latin typeface="楷体" panose="02010609060101010101" charset="-122"/>
                  <a:ea typeface="楷体" panose="02010609060101010101" charset="-122"/>
                </a:rPr>
                <a:t>自然段，边听边想象画面，这个场面描写与五壮士“诱敌上山”有什么相同的地方？</a:t>
              </a:r>
              <a:r>
                <a:rPr lang="zh-CN" altLang="en-US" sz="3200" dirty="0">
                  <a:latin typeface="楷体" panose="02010609060101010101" charset="-122"/>
                  <a:ea typeface="楷体" panose="02010609060101010101" charset="-122"/>
                </a:rPr>
                <a:t>又有什么不同的地方？</a:t>
              </a:r>
              <a:r>
                <a:rPr lang="zh-CN" altLang="zh-CN" sz="3200" dirty="0">
                  <a:latin typeface="楷体" panose="02010609060101010101" charset="-122"/>
                  <a:ea typeface="楷体" panose="02010609060101010101" charset="-122"/>
                </a:rPr>
                <a:t> </a:t>
              </a:r>
              <a:endParaRPr lang="zh-CN" altLang="zh-CN" sz="3200" dirty="0">
                <a:effectLst/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线连接符 12"/>
          <p:cNvCxnSpPr/>
          <p:nvPr/>
        </p:nvCxnSpPr>
        <p:spPr>
          <a:xfrm>
            <a:off x="6586780" y="3081580"/>
            <a:ext cx="1642820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图片 28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92990"/>
            <a:ext cx="3161655" cy="1394847"/>
          </a:xfrm>
          <a:prstGeom prst="rect">
            <a:avLst/>
          </a:prstGeom>
          <a:effectLst>
            <a:softEdge rad="152400"/>
          </a:effectLst>
        </p:spPr>
      </p:pic>
      <p:sp>
        <p:nvSpPr>
          <p:cNvPr id="30" name="矩形 29"/>
          <p:cNvSpPr/>
          <p:nvPr/>
        </p:nvSpPr>
        <p:spPr>
          <a:xfrm>
            <a:off x="96654" y="312748"/>
            <a:ext cx="2274044" cy="633569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1" name="文本框 30"/>
          <p:cNvSpPr txBox="1"/>
          <p:nvPr/>
        </p:nvSpPr>
        <p:spPr>
          <a:xfrm>
            <a:off x="-36884" y="324178"/>
            <a:ext cx="24075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80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“点面”结合</a:t>
            </a:r>
            <a:endParaRPr kumimoji="1" lang="zh-CN" altLang="en-US" sz="2800" dirty="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7353" y="0"/>
            <a:ext cx="6029325" cy="6305550"/>
          </a:xfrm>
          <a:prstGeom prst="rect">
            <a:avLst/>
          </a:prstGeom>
        </p:spPr>
      </p:pic>
      <p:cxnSp>
        <p:nvCxnSpPr>
          <p:cNvPr id="6" name="直接连接符 5"/>
          <p:cNvCxnSpPr/>
          <p:nvPr/>
        </p:nvCxnSpPr>
        <p:spPr>
          <a:xfrm flipV="1">
            <a:off x="4389120" y="1497330"/>
            <a:ext cx="3680460" cy="1143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3006090" y="1840230"/>
            <a:ext cx="371475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组合 11"/>
          <p:cNvGrpSpPr/>
          <p:nvPr/>
        </p:nvGrpSpPr>
        <p:grpSpPr>
          <a:xfrm>
            <a:off x="8230517" y="927103"/>
            <a:ext cx="856333" cy="457200"/>
            <a:chOff x="8230517" y="927103"/>
            <a:chExt cx="856333" cy="457200"/>
          </a:xfrm>
        </p:grpSpPr>
        <p:sp>
          <p:nvSpPr>
            <p:cNvPr id="14" name="椭圆形标注 13"/>
            <p:cNvSpPr/>
            <p:nvPr/>
          </p:nvSpPr>
          <p:spPr>
            <a:xfrm>
              <a:off x="8230517" y="927103"/>
              <a:ext cx="856333" cy="457200"/>
            </a:xfrm>
            <a:prstGeom prst="wedgeEllipseCallout">
              <a:avLst>
                <a:gd name="adj1" fmla="val -52449"/>
                <a:gd name="adj2" fmla="val 65000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8364056" y="984193"/>
              <a:ext cx="72279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rgbClr val="FF0000"/>
                  </a:solidFill>
                </a:rPr>
                <a:t>面</a:t>
              </a:r>
              <a:endParaRPr lang="zh-CN" altLang="en-US" sz="20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901074" y="2110158"/>
            <a:ext cx="300624" cy="123084"/>
            <a:chOff x="3901074" y="2110158"/>
            <a:chExt cx="300624" cy="123084"/>
          </a:xfrm>
        </p:grpSpPr>
        <p:sp>
          <p:nvSpPr>
            <p:cNvPr id="35" name="等腰三角形 34"/>
            <p:cNvSpPr/>
            <p:nvPr/>
          </p:nvSpPr>
          <p:spPr>
            <a:xfrm>
              <a:off x="3901074" y="2110159"/>
              <a:ext cx="125730" cy="123083"/>
            </a:xfrm>
            <a:prstGeom prst="triangl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等腰三角形 39"/>
            <p:cNvSpPr/>
            <p:nvPr/>
          </p:nvSpPr>
          <p:spPr>
            <a:xfrm>
              <a:off x="4075968" y="2110158"/>
              <a:ext cx="125730" cy="123083"/>
            </a:xfrm>
            <a:prstGeom prst="triangl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554364" y="2415541"/>
            <a:ext cx="300624" cy="123083"/>
            <a:chOff x="3554364" y="2415541"/>
            <a:chExt cx="300624" cy="123083"/>
          </a:xfrm>
        </p:grpSpPr>
        <p:sp>
          <p:nvSpPr>
            <p:cNvPr id="41" name="等腰三角形 40"/>
            <p:cNvSpPr/>
            <p:nvPr/>
          </p:nvSpPr>
          <p:spPr>
            <a:xfrm>
              <a:off x="3554364" y="2415541"/>
              <a:ext cx="125730" cy="123083"/>
            </a:xfrm>
            <a:prstGeom prst="triangl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等腰三角形 41"/>
            <p:cNvSpPr/>
            <p:nvPr/>
          </p:nvSpPr>
          <p:spPr>
            <a:xfrm>
              <a:off x="3729258" y="2415541"/>
              <a:ext cx="125730" cy="123083"/>
            </a:xfrm>
            <a:prstGeom prst="triangl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3" name="等腰三角形 42"/>
          <p:cNvSpPr/>
          <p:nvPr/>
        </p:nvSpPr>
        <p:spPr>
          <a:xfrm>
            <a:off x="7972425" y="2415540"/>
            <a:ext cx="125730" cy="123083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等腰三角形 43"/>
          <p:cNvSpPr/>
          <p:nvPr/>
        </p:nvSpPr>
        <p:spPr>
          <a:xfrm>
            <a:off x="3006090" y="2698784"/>
            <a:ext cx="125730" cy="123083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4232544" y="3003765"/>
            <a:ext cx="501393" cy="124827"/>
            <a:chOff x="4232544" y="3003765"/>
            <a:chExt cx="501393" cy="124827"/>
          </a:xfrm>
        </p:grpSpPr>
        <p:sp>
          <p:nvSpPr>
            <p:cNvPr id="45" name="等腰三角形 44"/>
            <p:cNvSpPr/>
            <p:nvPr/>
          </p:nvSpPr>
          <p:spPr>
            <a:xfrm>
              <a:off x="4428948" y="3004928"/>
              <a:ext cx="125730" cy="123083"/>
            </a:xfrm>
            <a:prstGeom prst="triangl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等腰三角形 45"/>
            <p:cNvSpPr/>
            <p:nvPr/>
          </p:nvSpPr>
          <p:spPr>
            <a:xfrm>
              <a:off x="4232544" y="3005509"/>
              <a:ext cx="125730" cy="123083"/>
            </a:xfrm>
            <a:prstGeom prst="triangl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等腰三角形 48"/>
            <p:cNvSpPr/>
            <p:nvPr/>
          </p:nvSpPr>
          <p:spPr>
            <a:xfrm>
              <a:off x="4608207" y="3003765"/>
              <a:ext cx="125730" cy="123083"/>
            </a:xfrm>
            <a:prstGeom prst="triangl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729258" y="3660698"/>
            <a:ext cx="485043" cy="125280"/>
            <a:chOff x="3729258" y="3660698"/>
            <a:chExt cx="485043" cy="125280"/>
          </a:xfrm>
        </p:grpSpPr>
        <p:sp>
          <p:nvSpPr>
            <p:cNvPr id="47" name="等腰三角形 46"/>
            <p:cNvSpPr/>
            <p:nvPr/>
          </p:nvSpPr>
          <p:spPr>
            <a:xfrm>
              <a:off x="3729258" y="3662895"/>
              <a:ext cx="125730" cy="123083"/>
            </a:xfrm>
            <a:prstGeom prst="triangl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等腰三角形 47"/>
            <p:cNvSpPr/>
            <p:nvPr/>
          </p:nvSpPr>
          <p:spPr>
            <a:xfrm>
              <a:off x="3915948" y="3662894"/>
              <a:ext cx="125730" cy="123083"/>
            </a:xfrm>
            <a:prstGeom prst="triangl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等腰三角形 49"/>
            <p:cNvSpPr/>
            <p:nvPr/>
          </p:nvSpPr>
          <p:spPr>
            <a:xfrm>
              <a:off x="4088571" y="3660698"/>
              <a:ext cx="125730" cy="123083"/>
            </a:xfrm>
            <a:prstGeom prst="triangl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7442480" y="4261388"/>
            <a:ext cx="300624" cy="123826"/>
            <a:chOff x="7442480" y="4261388"/>
            <a:chExt cx="300624" cy="123826"/>
          </a:xfrm>
        </p:grpSpPr>
        <p:sp>
          <p:nvSpPr>
            <p:cNvPr id="51" name="等腰三角形 50"/>
            <p:cNvSpPr/>
            <p:nvPr/>
          </p:nvSpPr>
          <p:spPr>
            <a:xfrm>
              <a:off x="7617374" y="4262131"/>
              <a:ext cx="125730" cy="123083"/>
            </a:xfrm>
            <a:prstGeom prst="triangl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等腰三角形 51"/>
            <p:cNvSpPr/>
            <p:nvPr/>
          </p:nvSpPr>
          <p:spPr>
            <a:xfrm>
              <a:off x="7442480" y="4261388"/>
              <a:ext cx="125730" cy="123083"/>
            </a:xfrm>
            <a:prstGeom prst="triangl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7755879" y="5894399"/>
            <a:ext cx="2725429" cy="666420"/>
            <a:chOff x="7755879" y="5894399"/>
            <a:chExt cx="2725429" cy="666420"/>
          </a:xfrm>
        </p:grpSpPr>
        <p:sp>
          <p:nvSpPr>
            <p:cNvPr id="11" name="椭圆形标注 10"/>
            <p:cNvSpPr/>
            <p:nvPr/>
          </p:nvSpPr>
          <p:spPr>
            <a:xfrm rot="10800000">
              <a:off x="7755879" y="5894399"/>
              <a:ext cx="2725429" cy="666420"/>
            </a:xfrm>
            <a:prstGeom prst="wedgeEllipseCallout">
              <a:avLst>
                <a:gd name="adj1" fmla="val 31732"/>
                <a:gd name="adj2" fmla="val 87831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7965183" y="5974110"/>
              <a:ext cx="243611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rgbClr val="FF0000"/>
                  </a:solidFill>
                  <a:ea typeface="楷体" panose="02010609060101010101" charset="-122"/>
                </a:rPr>
                <a:t>面（侧面衬托）</a:t>
              </a:r>
              <a:endParaRPr lang="zh-CN" altLang="en-US" sz="2800" b="1" dirty="0">
                <a:solidFill>
                  <a:srgbClr val="FF0000"/>
                </a:solidFill>
                <a:ea typeface="楷体" panose="02010609060101010101" charset="-122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8658683" y="2538624"/>
            <a:ext cx="17426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</a:rPr>
              <a:t>点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3006090" y="5589270"/>
            <a:ext cx="5134153" cy="646450"/>
            <a:chOff x="3006090" y="5589270"/>
            <a:chExt cx="5134153" cy="646450"/>
          </a:xfrm>
        </p:grpSpPr>
        <p:cxnSp>
          <p:nvCxnSpPr>
            <p:cNvPr id="23" name="直接连接符 22"/>
            <p:cNvCxnSpPr/>
            <p:nvPr/>
          </p:nvCxnSpPr>
          <p:spPr>
            <a:xfrm>
              <a:off x="3394710" y="5589270"/>
              <a:ext cx="4703445" cy="1143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V="1">
              <a:off x="3006090" y="5894399"/>
              <a:ext cx="5134153" cy="16221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连接符 53"/>
            <p:cNvCxnSpPr/>
            <p:nvPr/>
          </p:nvCxnSpPr>
          <p:spPr>
            <a:xfrm flipV="1">
              <a:off x="3023235" y="6227609"/>
              <a:ext cx="3197064" cy="8111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组合 18"/>
          <p:cNvGrpSpPr/>
          <p:nvPr/>
        </p:nvGrpSpPr>
        <p:grpSpPr>
          <a:xfrm>
            <a:off x="2963814" y="4617720"/>
            <a:ext cx="5176429" cy="662940"/>
            <a:chOff x="2963814" y="4617720"/>
            <a:chExt cx="5176429" cy="662940"/>
          </a:xfrm>
        </p:grpSpPr>
        <p:cxnSp>
          <p:nvCxnSpPr>
            <p:cNvPr id="59" name="直接连接符 58"/>
            <p:cNvCxnSpPr/>
            <p:nvPr/>
          </p:nvCxnSpPr>
          <p:spPr>
            <a:xfrm>
              <a:off x="2963814" y="4937760"/>
              <a:ext cx="5176429" cy="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接连接符 61"/>
            <p:cNvCxnSpPr/>
            <p:nvPr/>
          </p:nvCxnSpPr>
          <p:spPr>
            <a:xfrm>
              <a:off x="7781747" y="4617720"/>
              <a:ext cx="287833" cy="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2977515" y="5269230"/>
              <a:ext cx="1823085" cy="1143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4" grpId="0" animBg="1"/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92990"/>
            <a:ext cx="3161655" cy="1394847"/>
          </a:xfrm>
          <a:prstGeom prst="rect">
            <a:avLst/>
          </a:prstGeom>
          <a:effectLst>
            <a:softEdge rad="152400"/>
          </a:effectLst>
        </p:spPr>
      </p:pic>
      <p:sp>
        <p:nvSpPr>
          <p:cNvPr id="4" name="矩形 3"/>
          <p:cNvSpPr/>
          <p:nvPr/>
        </p:nvSpPr>
        <p:spPr>
          <a:xfrm>
            <a:off x="193309" y="293534"/>
            <a:ext cx="2658379" cy="633569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93310" y="293534"/>
            <a:ext cx="24064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80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聚焦阅兵式</a:t>
            </a:r>
            <a:endParaRPr kumimoji="1" lang="zh-CN" altLang="en-US" sz="2800" dirty="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308" y="1301856"/>
            <a:ext cx="6550391" cy="5258964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6743699" y="916946"/>
            <a:ext cx="513969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      </a:t>
            </a:r>
            <a:r>
              <a:rPr lang="zh-CN" altLang="en-US" sz="2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这一段中点的描写比较复杂，</a:t>
            </a:r>
            <a:r>
              <a:rPr lang="zh-CN" altLang="zh-CN" sz="2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作者是怎么写清楚的呢？作者写不同方阵的着眼点有什么不同？默读</a:t>
            </a:r>
            <a:r>
              <a:rPr lang="zh-CN" altLang="en-US" sz="2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这一</a:t>
            </a:r>
            <a:r>
              <a:rPr lang="zh-CN" altLang="zh-CN" sz="2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段，填表。</a:t>
            </a:r>
            <a:endParaRPr lang="zh-CN" altLang="en-US" sz="2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aphicFrame>
        <p:nvGraphicFramePr>
          <p:cNvPr id="15" name="表格 14"/>
          <p:cNvGraphicFramePr>
            <a:graphicFrameLocks noGrp="1"/>
          </p:cNvGraphicFramePr>
          <p:nvPr/>
        </p:nvGraphicFramePr>
        <p:xfrm>
          <a:off x="6937008" y="2356696"/>
          <a:ext cx="4515852" cy="35983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4875"/>
                <a:gridCol w="3260977"/>
              </a:tblGrid>
              <a:tr h="508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军种</a:t>
                      </a:r>
                      <a:endParaRPr lang="zh-CN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着眼点</a:t>
                      </a:r>
                      <a:endParaRPr lang="zh-CN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5056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海军</a:t>
                      </a:r>
                      <a:endParaRPr lang="zh-CN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5056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步兵</a:t>
                      </a:r>
                      <a:endParaRPr lang="zh-CN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5056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炮兵</a:t>
                      </a:r>
                      <a:endParaRPr lang="zh-CN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5056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战车师</a:t>
                      </a:r>
                      <a:endParaRPr lang="zh-CN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5056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骑兵师</a:t>
                      </a:r>
                      <a:endParaRPr lang="zh-CN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5056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空军</a:t>
                      </a:r>
                      <a:endParaRPr lang="zh-CN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92990"/>
            <a:ext cx="3161655" cy="1394847"/>
          </a:xfrm>
          <a:prstGeom prst="rect">
            <a:avLst/>
          </a:prstGeom>
          <a:effectLst>
            <a:softEdge rad="152400"/>
          </a:effectLst>
        </p:spPr>
      </p:pic>
      <p:sp>
        <p:nvSpPr>
          <p:cNvPr id="30" name="矩形 29"/>
          <p:cNvSpPr/>
          <p:nvPr/>
        </p:nvSpPr>
        <p:spPr>
          <a:xfrm>
            <a:off x="193309" y="293534"/>
            <a:ext cx="2548636" cy="633569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1" name="文本框 30"/>
          <p:cNvSpPr txBox="1"/>
          <p:nvPr/>
        </p:nvSpPr>
        <p:spPr>
          <a:xfrm>
            <a:off x="193310" y="293534"/>
            <a:ext cx="23553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80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“面”的描写</a:t>
            </a:r>
            <a:endParaRPr kumimoji="1" lang="zh-CN" altLang="en-US" sz="2800" dirty="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164" y="1203278"/>
            <a:ext cx="6233806" cy="5617872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6800850" y="1457384"/>
            <a:ext cx="512254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ea typeface="楷体" panose="02010609060101010101" charset="-122"/>
              </a:rPr>
              <a:t>     </a:t>
            </a:r>
            <a:r>
              <a:rPr lang="zh-CN" altLang="en-US" sz="2800" b="1" dirty="0">
                <a:solidFill>
                  <a:srgbClr val="0066FF"/>
                </a:solidFill>
                <a:ea typeface="楷体" panose="02010609060101010101" charset="-122"/>
              </a:rPr>
              <a:t>思考：为什么后面写毛主席和群众要花这么多笔墨？</a:t>
            </a:r>
            <a:r>
              <a:rPr lang="zh-CN" altLang="zh-CN" sz="2800" b="1" dirty="0">
                <a:solidFill>
                  <a:srgbClr val="0066FF"/>
                </a:solidFill>
                <a:ea typeface="楷体" panose="02010609060101010101" charset="-122"/>
              </a:rPr>
              <a:t>能不能就写“两个半钟头的检阅，广场上不断地欢呼，不断地鼓掌，一个高潮接着一个高潮”这一句？</a:t>
            </a:r>
            <a:endParaRPr lang="zh-CN" altLang="zh-CN" sz="2800" b="1" dirty="0">
              <a:solidFill>
                <a:srgbClr val="0066FF"/>
              </a:solidFill>
              <a:effectLst/>
              <a:ea typeface="楷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92990"/>
            <a:ext cx="3161655" cy="1394847"/>
          </a:xfrm>
          <a:prstGeom prst="rect">
            <a:avLst/>
          </a:prstGeom>
          <a:effectLst>
            <a:softEdge rad="152400"/>
          </a:effectLst>
        </p:spPr>
      </p:pic>
      <p:sp>
        <p:nvSpPr>
          <p:cNvPr id="30" name="矩形 29"/>
          <p:cNvSpPr/>
          <p:nvPr/>
        </p:nvSpPr>
        <p:spPr>
          <a:xfrm>
            <a:off x="193309" y="293534"/>
            <a:ext cx="2548636" cy="633569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1" name="文本框 30"/>
          <p:cNvSpPr txBox="1"/>
          <p:nvPr/>
        </p:nvSpPr>
        <p:spPr>
          <a:xfrm>
            <a:off x="193310" y="293534"/>
            <a:ext cx="23553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80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观看视频</a:t>
            </a:r>
            <a:endParaRPr kumimoji="1" lang="zh-CN" altLang="en-US" sz="2800" dirty="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256149" y="1974619"/>
            <a:ext cx="6096000" cy="67710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3800" dirty="0">
                <a:hlinkClick r:id="rId2"/>
              </a:rPr>
              <a:t>开国大典阅兵式视频</a:t>
            </a:r>
            <a:endParaRPr lang="zh-CN" altLang="en-US" sz="3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92990"/>
            <a:ext cx="3161655" cy="1394847"/>
          </a:xfrm>
          <a:prstGeom prst="rect">
            <a:avLst/>
          </a:prstGeom>
          <a:effectLst>
            <a:softEdge rad="152400"/>
          </a:effectLst>
        </p:spPr>
      </p:pic>
      <p:sp>
        <p:nvSpPr>
          <p:cNvPr id="4" name="矩形 3"/>
          <p:cNvSpPr/>
          <p:nvPr/>
        </p:nvSpPr>
        <p:spPr>
          <a:xfrm>
            <a:off x="193309" y="293534"/>
            <a:ext cx="2658379" cy="633569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93310" y="293534"/>
            <a:ext cx="24064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80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迁移练写</a:t>
            </a:r>
            <a:endParaRPr kumimoji="1" lang="zh-CN" altLang="en-US" sz="2800" dirty="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1162373" y="923654"/>
            <a:ext cx="9717436" cy="2758660"/>
          </a:xfrm>
          <a:prstGeom prst="roundRect">
            <a:avLst/>
          </a:prstGeom>
          <a:solidFill>
            <a:schemeClr val="bg1">
              <a:alpha val="92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162373" y="1203278"/>
            <a:ext cx="97174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zh-CN" altLang="zh-CN"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同学们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，还记得校运会上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50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米接力比赛吗？让我们再去回顾那激烈的比赛场面。看视频时，一定要梳理一下哪些镜头是“点”，哪些镜头是“面”。</a:t>
            </a:r>
            <a:endParaRPr lang="zh-CN" altLang="zh-CN" sz="36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282558" y="3958437"/>
            <a:ext cx="63273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7F3D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啦啦队    观众     运动员    </a:t>
            </a:r>
            <a:r>
              <a:rPr lang="en-US" altLang="zh-CN" sz="2800" b="1" dirty="0">
                <a:solidFill>
                  <a:srgbClr val="7F3D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……</a:t>
            </a:r>
            <a:r>
              <a:rPr lang="zh-CN" altLang="zh-CN" sz="2800" b="1" dirty="0">
                <a:solidFill>
                  <a:srgbClr val="7F3D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</a:t>
            </a:r>
            <a:endParaRPr lang="zh-CN" altLang="en-US" sz="2800" b="1" dirty="0">
              <a:solidFill>
                <a:srgbClr val="7F3D00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1040" y="4285764"/>
            <a:ext cx="3048000" cy="1905000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1282558" y="5463311"/>
            <a:ext cx="70384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accent6">
                    <a:lumMod val="75000"/>
                  </a:schemeClr>
                </a:solidFill>
                <a:latin typeface="黑体" panose="02010609060101010101" charset="-122"/>
                <a:ea typeface="黑体" panose="02010609060101010101" charset="-122"/>
              </a:rPr>
              <a:t>动作      神态      语言     </a:t>
            </a:r>
            <a:r>
              <a:rPr lang="en-US" altLang="zh-CN" sz="2800" b="1" dirty="0">
                <a:solidFill>
                  <a:schemeClr val="accent6">
                    <a:lumMod val="75000"/>
                  </a:schemeClr>
                </a:solidFill>
                <a:latin typeface="黑体" panose="02010609060101010101" charset="-122"/>
                <a:ea typeface="黑体" panose="02010609060101010101" charset="-122"/>
              </a:rPr>
              <a:t>……</a:t>
            </a:r>
            <a:r>
              <a:rPr lang="zh-CN" altLang="en-US" sz="2800" b="1" dirty="0">
                <a:solidFill>
                  <a:schemeClr val="accent6">
                    <a:lumMod val="75000"/>
                  </a:schemeClr>
                </a:solidFill>
                <a:latin typeface="黑体" panose="02010609060101010101" charset="-122"/>
                <a:ea typeface="黑体" panose="02010609060101010101" charset="-122"/>
              </a:rPr>
              <a:t>   </a:t>
            </a:r>
            <a:endParaRPr lang="zh-CN" altLang="en-US" sz="2800" b="1" dirty="0">
              <a:solidFill>
                <a:schemeClr val="accent6">
                  <a:lumMod val="75000"/>
                </a:schemeClr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3036" y="4641762"/>
            <a:ext cx="75980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“点” 的细节化表现又在于哪些地方呢？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4" grpId="0"/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92990"/>
            <a:ext cx="3161655" cy="1394847"/>
          </a:xfrm>
          <a:prstGeom prst="rect">
            <a:avLst/>
          </a:prstGeom>
          <a:effectLst>
            <a:softEdge rad="152400"/>
          </a:effectLst>
        </p:spPr>
      </p:pic>
      <p:sp>
        <p:nvSpPr>
          <p:cNvPr id="4" name="矩形 3"/>
          <p:cNvSpPr/>
          <p:nvPr/>
        </p:nvSpPr>
        <p:spPr>
          <a:xfrm>
            <a:off x="386621" y="264484"/>
            <a:ext cx="1806940" cy="633569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493045" y="300049"/>
            <a:ext cx="18069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80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交流评价</a:t>
            </a:r>
            <a:endParaRPr kumimoji="1" lang="zh-CN" altLang="en-US" sz="2800" dirty="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1162373" y="979352"/>
            <a:ext cx="9717436" cy="5387158"/>
          </a:xfrm>
          <a:prstGeom prst="roundRect">
            <a:avLst/>
          </a:prstGeom>
          <a:solidFill>
            <a:schemeClr val="bg1">
              <a:alpha val="92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396515" y="1354106"/>
            <a:ext cx="971743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评价标准：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能分清“点”和“面”。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“点面结合”的结构是“面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点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面”。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3.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“点”的描写突出运动员的特点，语言生动具体。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4.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能运用一定的手法增强感染力。</a:t>
            </a:r>
            <a:endParaRPr lang="zh-CN" altLang="zh-CN" sz="36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2520" y="4685436"/>
            <a:ext cx="3048000" cy="190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92990"/>
            <a:ext cx="3161655" cy="1394847"/>
          </a:xfrm>
          <a:prstGeom prst="rect">
            <a:avLst/>
          </a:prstGeom>
          <a:effectLst>
            <a:softEdge rad="152400"/>
          </a:effectLst>
        </p:spPr>
      </p:pic>
      <p:sp>
        <p:nvSpPr>
          <p:cNvPr id="3" name="矩形 2"/>
          <p:cNvSpPr/>
          <p:nvPr/>
        </p:nvSpPr>
        <p:spPr>
          <a:xfrm>
            <a:off x="201059" y="395203"/>
            <a:ext cx="2758699" cy="633569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201059" y="395203"/>
            <a:ext cx="30355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80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填一填，比一比</a:t>
            </a:r>
            <a:endParaRPr kumimoji="1" lang="zh-CN" altLang="en-US" sz="2800" dirty="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8" name="云形标注 7"/>
          <p:cNvSpPr/>
          <p:nvPr/>
        </p:nvSpPr>
        <p:spPr>
          <a:xfrm rot="10800000">
            <a:off x="4876226" y="2426203"/>
            <a:ext cx="5012636" cy="1376378"/>
          </a:xfrm>
          <a:prstGeom prst="cloudCallout">
            <a:avLst>
              <a:gd name="adj1" fmla="val 44500"/>
              <a:gd name="adj2" fmla="val 74440"/>
            </a:avLst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428297" y="2648701"/>
            <a:ext cx="434729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括号中的字可以都换成“拿”吗？为什么？</a:t>
            </a:r>
            <a:endParaRPr kumimoji="1" lang="zh-CN" altLang="en-US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29479" y="1779873"/>
            <a:ext cx="11190076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04800">
              <a:lnSpc>
                <a:spcPts val="2000"/>
              </a:lnSpc>
            </a:pPr>
            <a:r>
              <a:rPr lang="zh-CN" altLang="zh-CN" sz="3600" dirty="0">
                <a:ea typeface="楷体" panose="02010609060101010101" charset="-122"/>
              </a:rPr>
              <a:t>（</a:t>
            </a:r>
            <a:r>
              <a:rPr lang="en-US" altLang="zh-CN" sz="3600" dirty="0">
                <a:ea typeface="楷体" panose="02010609060101010101" charset="-122"/>
              </a:rPr>
              <a:t>      </a:t>
            </a:r>
            <a:r>
              <a:rPr lang="zh-CN" altLang="zh-CN" sz="3600" dirty="0">
                <a:ea typeface="楷体" panose="02010609060101010101" charset="-122"/>
              </a:rPr>
              <a:t>）着红旗</a:t>
            </a:r>
            <a:r>
              <a:rPr lang="en-US" altLang="zh-CN" sz="3600" dirty="0">
                <a:ea typeface="楷体" panose="02010609060101010101" charset="-122"/>
              </a:rPr>
              <a:t>   </a:t>
            </a:r>
            <a:r>
              <a:rPr lang="zh-CN" altLang="zh-CN" sz="3600" dirty="0">
                <a:ea typeface="楷体" panose="02010609060101010101" charset="-122"/>
              </a:rPr>
              <a:t>（</a:t>
            </a:r>
            <a:r>
              <a:rPr lang="en-US" altLang="zh-CN" sz="3600" dirty="0">
                <a:ea typeface="楷体" panose="02010609060101010101" charset="-122"/>
              </a:rPr>
              <a:t>      </a:t>
            </a:r>
            <a:r>
              <a:rPr lang="zh-CN" altLang="zh-CN" sz="3600" dirty="0">
                <a:ea typeface="楷体" panose="02010609060101010101" charset="-122"/>
              </a:rPr>
              <a:t>）着红灯</a:t>
            </a:r>
            <a:r>
              <a:rPr lang="en-US" altLang="zh-CN" sz="3600" dirty="0">
                <a:ea typeface="楷体" panose="02010609060101010101" charset="-122"/>
              </a:rPr>
              <a:t>   </a:t>
            </a:r>
            <a:r>
              <a:rPr lang="zh-CN" altLang="zh-CN" sz="3600" dirty="0">
                <a:ea typeface="楷体" panose="02010609060101010101" charset="-122"/>
              </a:rPr>
              <a:t>（ </a:t>
            </a:r>
            <a:r>
              <a:rPr lang="en-US" altLang="zh-CN" sz="3600" dirty="0">
                <a:ea typeface="楷体" panose="02010609060101010101" charset="-122"/>
              </a:rPr>
              <a:t>     </a:t>
            </a:r>
            <a:r>
              <a:rPr lang="zh-CN" altLang="zh-CN" sz="3600" dirty="0">
                <a:ea typeface="楷体" panose="02010609060101010101" charset="-122"/>
              </a:rPr>
              <a:t>）着火把</a:t>
            </a:r>
            <a:endParaRPr lang="zh-CN" altLang="zh-CN" sz="3600" dirty="0">
              <a:ea typeface="楷体" panose="02010609060101010101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50450" y="4411744"/>
            <a:ext cx="106994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ea typeface="楷体" panose="02010609060101010101" charset="-122"/>
              </a:rPr>
              <a:t>（                  ）的掌声             （                 ）的掌声</a:t>
            </a:r>
            <a:endParaRPr lang="zh-CN" altLang="en-US" sz="3600" dirty="0">
              <a:ea typeface="楷体" panose="02010609060101010101" charset="-122"/>
            </a:endParaRPr>
          </a:p>
        </p:txBody>
      </p:sp>
      <p:sp>
        <p:nvSpPr>
          <p:cNvPr id="16" name="云形标注 15"/>
          <p:cNvSpPr/>
          <p:nvPr/>
        </p:nvSpPr>
        <p:spPr>
          <a:xfrm rot="10469641">
            <a:off x="5162562" y="5081948"/>
            <a:ext cx="5012636" cy="1417261"/>
          </a:xfrm>
          <a:prstGeom prst="cloudCallout">
            <a:avLst>
              <a:gd name="adj1" fmla="val 44500"/>
              <a:gd name="adj2" fmla="val 74440"/>
            </a:avLst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1179769" y="1544779"/>
            <a:ext cx="6315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rgbClr val="FF0000"/>
                </a:solidFill>
                <a:ea typeface="楷体" panose="02010609060101010101" charset="-122"/>
              </a:rPr>
              <a:t>擎</a:t>
            </a:r>
            <a:endParaRPr lang="zh-CN" altLang="en-US" sz="3600" dirty="0">
              <a:solidFill>
                <a:srgbClr val="FF0000"/>
              </a:solidFill>
              <a:ea typeface="楷体" panose="02010609060101010101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380268" y="1544778"/>
            <a:ext cx="6315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rgbClr val="FF0000"/>
                </a:solidFill>
                <a:ea typeface="楷体" panose="02010609060101010101" charset="-122"/>
              </a:rPr>
              <a:t>提</a:t>
            </a:r>
            <a:endParaRPr lang="zh-CN" altLang="en-US" sz="3600" dirty="0">
              <a:solidFill>
                <a:srgbClr val="FF0000"/>
              </a:solidFill>
              <a:ea typeface="楷体" panose="02010609060101010101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7580767" y="1544779"/>
            <a:ext cx="6315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rgbClr val="FF0000"/>
                </a:solidFill>
                <a:ea typeface="楷体" panose="02010609060101010101" charset="-122"/>
              </a:rPr>
              <a:t>舞</a:t>
            </a:r>
            <a:endParaRPr lang="zh-CN" altLang="en-US" sz="3600" dirty="0">
              <a:solidFill>
                <a:srgbClr val="FF0000"/>
              </a:solidFill>
              <a:ea typeface="楷体" panose="02010609060101010101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179769" y="4411744"/>
            <a:ext cx="2462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rgbClr val="FF0000"/>
                </a:solidFill>
                <a:ea typeface="楷体" panose="02010609060101010101" charset="-122"/>
              </a:rPr>
              <a:t>排山倒海</a:t>
            </a:r>
            <a:endParaRPr lang="zh-CN" altLang="en-US" sz="3600" dirty="0">
              <a:solidFill>
                <a:srgbClr val="FF0000"/>
              </a:solidFill>
              <a:ea typeface="楷体" panose="02010609060101010101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6680069" y="4424012"/>
            <a:ext cx="16317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rgbClr val="FF0000"/>
                </a:solidFill>
                <a:ea typeface="楷体" panose="02010609060101010101" charset="-122"/>
              </a:rPr>
              <a:t>雷鸣般</a:t>
            </a:r>
            <a:endParaRPr lang="zh-CN" altLang="en-US" sz="3600" dirty="0">
              <a:solidFill>
                <a:srgbClr val="FF0000"/>
              </a:solidFill>
              <a:ea typeface="楷体" panose="02010609060101010101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5722915" y="5364772"/>
            <a:ext cx="434729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课文中的掌声还可以用什么词来形容？</a:t>
            </a:r>
            <a:endParaRPr kumimoji="1" lang="zh-CN" altLang="en-US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2" grpId="0"/>
      <p:bldP spid="15" grpId="0"/>
      <p:bldP spid="16" grpId="0" animBg="1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045" y="44342"/>
            <a:ext cx="4824005" cy="676156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900" y="0"/>
            <a:ext cx="5355413" cy="6702458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2276716" y="1890792"/>
            <a:ext cx="7673196" cy="3068666"/>
            <a:chOff x="2276716" y="1890792"/>
            <a:chExt cx="7673196" cy="3068666"/>
          </a:xfrm>
        </p:grpSpPr>
        <p:sp>
          <p:nvSpPr>
            <p:cNvPr id="5" name="圆角矩形 4"/>
            <p:cNvSpPr/>
            <p:nvPr/>
          </p:nvSpPr>
          <p:spPr>
            <a:xfrm>
              <a:off x="2276716" y="1890792"/>
              <a:ext cx="7673196" cy="3068666"/>
            </a:xfrm>
            <a:prstGeom prst="roundRect">
              <a:avLst/>
            </a:prstGeom>
            <a:solidFill>
              <a:schemeClr val="bg1">
                <a:alpha val="9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2509958" y="2169946"/>
              <a:ext cx="7206711" cy="2554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3200" b="1" dirty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阅读要求：</a:t>
              </a:r>
              <a:endParaRPr kumimoji="1" lang="en-US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endParaRPr>
            </a:p>
            <a:p>
              <a:r>
                <a:rPr kumimoji="1" lang="en-US" altLang="zh-CN" sz="3200" b="1" dirty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1.</a:t>
              </a:r>
              <a:r>
                <a:rPr kumimoji="1" lang="zh-CN" altLang="zh-CN" sz="3200" b="1" dirty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默读课文，找出课文描写了典礼的哪些内容</a:t>
              </a:r>
              <a:r>
                <a:rPr kumimoji="1" lang="zh-CN" altLang="en-US" sz="3200" b="1" dirty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，</a:t>
              </a:r>
              <a:r>
                <a:rPr kumimoji="1" lang="zh-CN" altLang="zh-CN" sz="3200" b="1" dirty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用简练准确的词语概括。</a:t>
              </a:r>
              <a:endParaRPr kumimoji="1" lang="en-US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endParaRPr>
            </a:p>
            <a:p>
              <a:r>
                <a:rPr kumimoji="1" lang="en-US" altLang="zh-CN" sz="3200" b="1" dirty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2</a:t>
              </a:r>
              <a:r>
                <a:rPr kumimoji="1" lang="en-US" altLang="zh-CN" sz="3200" b="1" dirty="0" smtClean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.</a:t>
              </a:r>
              <a:r>
                <a:rPr kumimoji="1" lang="zh-CN" altLang="en-US" sz="3200" b="1" dirty="0" smtClean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厘</a:t>
              </a:r>
              <a:r>
                <a:rPr kumimoji="1" lang="zh-CN" altLang="en-US" sz="3200" b="1" dirty="0" smtClean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清</a:t>
              </a:r>
              <a:r>
                <a:rPr kumimoji="1" lang="zh-CN" altLang="en-US" sz="3200" b="1" dirty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时间、人物和活动，</a:t>
              </a:r>
              <a:r>
                <a:rPr kumimoji="1" lang="zh-CN" altLang="zh-CN" sz="3200" b="1" dirty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连起来简要说一说开国大典的概况。</a:t>
              </a:r>
              <a:endParaRPr kumimoji="1"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12336651" y="-117787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1762" y="3238029"/>
            <a:ext cx="4308050" cy="3368543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92990"/>
            <a:ext cx="3161655" cy="1394847"/>
          </a:xfrm>
          <a:prstGeom prst="rect">
            <a:avLst/>
          </a:prstGeom>
          <a:effectLst>
            <a:softEdge rad="152400"/>
          </a:effectLst>
        </p:spPr>
      </p:pic>
      <p:sp>
        <p:nvSpPr>
          <p:cNvPr id="3" name="矩形 2"/>
          <p:cNvSpPr/>
          <p:nvPr/>
        </p:nvSpPr>
        <p:spPr>
          <a:xfrm>
            <a:off x="201059" y="395203"/>
            <a:ext cx="2758699" cy="633569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402956" y="434956"/>
            <a:ext cx="24250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80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听老师读一读</a:t>
            </a:r>
            <a:endParaRPr kumimoji="1" lang="zh-CN" altLang="en-US" sz="2800" dirty="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14167" y="2153221"/>
            <a:ext cx="209118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065228" y="1630837"/>
            <a:ext cx="953992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ea typeface="楷体" panose="02010609060101010101" charset="-122"/>
              </a:rPr>
              <a:t>1.</a:t>
            </a:r>
            <a:r>
              <a:rPr lang="zh-CN" altLang="en-US" sz="2800" b="1" dirty="0">
                <a:ea typeface="楷体" panose="02010609060101010101" charset="-122"/>
              </a:rPr>
              <a:t>主席台设在天安门城楼上。城楼檐下，八盏大红宫灯分挂两边。靠着城楼左右两边的石栏，八面红旗迎风招展。</a:t>
            </a:r>
            <a:endParaRPr lang="zh-CN" altLang="en-US" sz="2800" b="1" dirty="0">
              <a:ea typeface="楷体" panose="02010609060101010101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70481" y="3297358"/>
            <a:ext cx="606719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</a:rPr>
              <a:t>小资料：这八盏大红宫灯是有史以来最大的。每盏高</a:t>
            </a:r>
            <a:r>
              <a:rPr lang="en-US" altLang="zh-CN" sz="2800" dirty="0">
                <a:latin typeface="楷体" panose="02010609060101010101" charset="-122"/>
                <a:ea typeface="楷体" panose="02010609060101010101" charset="-122"/>
              </a:rPr>
              <a:t>2.23</a:t>
            </a: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</a:rPr>
              <a:t>米，周长</a:t>
            </a:r>
            <a:r>
              <a:rPr lang="en-US" altLang="zh-CN" sz="2800" dirty="0">
                <a:latin typeface="楷体" panose="02010609060101010101" charset="-122"/>
                <a:ea typeface="楷体" panose="02010609060101010101" charset="-122"/>
              </a:rPr>
              <a:t>8.05</a:t>
            </a: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</a:rPr>
              <a:t>米，直径</a:t>
            </a:r>
            <a:r>
              <a:rPr lang="en-US" altLang="zh-CN" sz="2800" dirty="0">
                <a:latin typeface="楷体" panose="02010609060101010101" charset="-122"/>
                <a:ea typeface="楷体" panose="02010609060101010101" charset="-122"/>
              </a:rPr>
              <a:t>2.25</a:t>
            </a: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</a:rPr>
              <a:t>米，重达</a:t>
            </a:r>
            <a:r>
              <a:rPr lang="en-US" altLang="zh-CN" sz="2800" dirty="0">
                <a:latin typeface="楷体" panose="02010609060101010101" charset="-122"/>
                <a:ea typeface="楷体" panose="02010609060101010101" charset="-122"/>
              </a:rPr>
              <a:t>80</a:t>
            </a: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</a:rPr>
              <a:t>公斤。</a:t>
            </a:r>
            <a:endParaRPr lang="zh-CN" altLang="en-US" sz="2800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7486650" y="1630837"/>
            <a:ext cx="884352" cy="522384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6446520" y="2066941"/>
            <a:ext cx="890772" cy="522384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92990"/>
            <a:ext cx="3161655" cy="1394847"/>
          </a:xfrm>
          <a:prstGeom prst="rect">
            <a:avLst/>
          </a:prstGeom>
          <a:effectLst>
            <a:softEdge rad="152400"/>
          </a:effectLst>
        </p:spPr>
      </p:pic>
      <p:sp>
        <p:nvSpPr>
          <p:cNvPr id="3" name="矩形 2"/>
          <p:cNvSpPr/>
          <p:nvPr/>
        </p:nvSpPr>
        <p:spPr>
          <a:xfrm>
            <a:off x="201059" y="395203"/>
            <a:ext cx="2758699" cy="633569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396380" y="427731"/>
            <a:ext cx="30355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80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听老师读一读</a:t>
            </a:r>
            <a:endParaRPr kumimoji="1" lang="zh-CN" altLang="en-US" sz="2800" dirty="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14167" y="2153221"/>
            <a:ext cx="209118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065228" y="1630837"/>
            <a:ext cx="953992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ea typeface="楷体" panose="02010609060101010101" charset="-122"/>
              </a:rPr>
              <a:t>2.</a:t>
            </a:r>
            <a:r>
              <a:rPr lang="zh-CN" altLang="en-US" sz="2800" b="1" dirty="0">
                <a:ea typeface="楷体" panose="02010609060101010101" charset="-122"/>
              </a:rPr>
              <a:t>到了正午，天安门广场已经成了人的海洋，红旗翻动，像海上的波浪。</a:t>
            </a:r>
            <a:endParaRPr lang="zh-CN" altLang="en-US" sz="2800" b="1" dirty="0">
              <a:ea typeface="楷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35787" y="2845718"/>
            <a:ext cx="54749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ea typeface="楷体" panose="02010609060101010101" charset="-122"/>
              </a:rPr>
              <a:t>听老师读，你能模仿着读一读吗？</a:t>
            </a:r>
            <a:endParaRPr lang="zh-CN" altLang="en-US" sz="2800" b="1" dirty="0">
              <a:ea typeface="楷体" panose="02010609060101010101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3236633" y="2107890"/>
            <a:ext cx="4604347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5"/>
          <p:cNvGrpSpPr/>
          <p:nvPr/>
        </p:nvGrpSpPr>
        <p:grpSpPr>
          <a:xfrm>
            <a:off x="1200040" y="2107890"/>
            <a:ext cx="9212690" cy="451344"/>
            <a:chOff x="1200040" y="2107890"/>
            <a:chExt cx="9212690" cy="451344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8275320" y="2107890"/>
              <a:ext cx="2137410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1200040" y="2559234"/>
              <a:ext cx="1786924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组合 8"/>
          <p:cNvGrpSpPr/>
          <p:nvPr/>
        </p:nvGrpSpPr>
        <p:grpSpPr>
          <a:xfrm>
            <a:off x="5204625" y="434078"/>
            <a:ext cx="4942504" cy="956857"/>
            <a:chOff x="5204625" y="434078"/>
            <a:chExt cx="4942504" cy="956857"/>
          </a:xfrm>
        </p:grpSpPr>
        <p:sp>
          <p:nvSpPr>
            <p:cNvPr id="19" name="文本框 18"/>
            <p:cNvSpPr txBox="1"/>
            <p:nvPr/>
          </p:nvSpPr>
          <p:spPr>
            <a:xfrm>
              <a:off x="5204625" y="657354"/>
              <a:ext cx="452628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rgbClr val="7030A0"/>
                  </a:solidFill>
                  <a:ea typeface="楷体" panose="02010609060101010101" charset="-122"/>
                </a:rPr>
                <a:t>想象一下，这是怎样的场面？</a:t>
              </a:r>
              <a:endParaRPr lang="zh-CN" altLang="en-US" sz="2800" b="1" dirty="0">
                <a:solidFill>
                  <a:srgbClr val="7030A0"/>
                </a:solidFill>
                <a:ea typeface="楷体" panose="02010609060101010101" charset="-122"/>
              </a:endParaRPr>
            </a:p>
          </p:txBody>
        </p:sp>
        <p:sp>
          <p:nvSpPr>
            <p:cNvPr id="20" name="椭圆形标注 19"/>
            <p:cNvSpPr/>
            <p:nvPr/>
          </p:nvSpPr>
          <p:spPr>
            <a:xfrm>
              <a:off x="5204625" y="434078"/>
              <a:ext cx="4942504" cy="956857"/>
            </a:xfrm>
            <a:prstGeom prst="wedgeEllipseCallout">
              <a:avLst>
                <a:gd name="adj1" fmla="val -15977"/>
                <a:gd name="adj2" fmla="val 81612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1065227" y="3544030"/>
            <a:ext cx="827879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看看老师是怎么批注的吧！相信你也有自己的阅读感受。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92990"/>
            <a:ext cx="3161655" cy="1394847"/>
          </a:xfrm>
          <a:prstGeom prst="rect">
            <a:avLst/>
          </a:prstGeom>
          <a:effectLst>
            <a:softEdge rad="152400"/>
          </a:effectLst>
        </p:spPr>
      </p:pic>
      <p:sp>
        <p:nvSpPr>
          <p:cNvPr id="3" name="矩形 2"/>
          <p:cNvSpPr/>
          <p:nvPr/>
        </p:nvSpPr>
        <p:spPr>
          <a:xfrm>
            <a:off x="201059" y="395203"/>
            <a:ext cx="2758699" cy="633569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413032" y="450377"/>
            <a:ext cx="23347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80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听老师读一读</a:t>
            </a:r>
            <a:endParaRPr kumimoji="1" lang="zh-CN" altLang="en-US" sz="2800" dirty="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14167" y="2153221"/>
            <a:ext cx="209118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065228" y="1425823"/>
            <a:ext cx="9976152" cy="1957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ea typeface="楷体" panose="02010609060101010101" charset="-122"/>
              </a:rPr>
              <a:t>3.</a:t>
            </a:r>
            <a:r>
              <a:rPr lang="zh-CN" altLang="en-US" sz="2800" b="1" dirty="0">
                <a:ea typeface="楷体" panose="02010609060101010101" charset="-122"/>
              </a:rPr>
              <a:t>两个半钟头的检阅，广场上不断地欢呼，不断地鼓掌，一个高潮接着一个高潮。群众差不多把嗓子喊哑了，把手掌拍麻了，还觉得不能够表达自己心里的欢喜和激动。</a:t>
            </a:r>
            <a:endParaRPr lang="zh-CN" altLang="en-US" sz="2800" b="1" dirty="0">
              <a:ea typeface="楷体" panose="020106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914167" y="3890747"/>
            <a:ext cx="663374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ea typeface="楷体" panose="02010609060101010101" charset="-122"/>
              </a:rPr>
              <a:t>（</a:t>
            </a:r>
            <a:r>
              <a:rPr lang="en-US" altLang="zh-CN" sz="2800" b="1" dirty="0">
                <a:ea typeface="楷体" panose="02010609060101010101" charset="-122"/>
              </a:rPr>
              <a:t>1</a:t>
            </a:r>
            <a:r>
              <a:rPr lang="zh-CN" altLang="en-US" sz="2800" b="1" dirty="0">
                <a:ea typeface="楷体" panose="02010609060101010101" charset="-122"/>
              </a:rPr>
              <a:t>）听老师读。</a:t>
            </a:r>
            <a:endParaRPr lang="en-US" altLang="zh-CN" sz="2800" b="1" dirty="0">
              <a:ea typeface="楷体" panose="02010609060101010101" charset="-122"/>
            </a:endParaRPr>
          </a:p>
          <a:p>
            <a:r>
              <a:rPr lang="zh-CN" altLang="en-US" sz="2800" b="1" dirty="0">
                <a:ea typeface="楷体" panose="02010609060101010101" charset="-122"/>
              </a:rPr>
              <a:t>（</a:t>
            </a:r>
            <a:r>
              <a:rPr lang="en-US" altLang="zh-CN" sz="2800" b="1" dirty="0">
                <a:ea typeface="楷体" panose="02010609060101010101" charset="-122"/>
              </a:rPr>
              <a:t>2</a:t>
            </a:r>
            <a:r>
              <a:rPr lang="zh-CN" altLang="en-US" sz="2800" b="1" dirty="0">
                <a:ea typeface="楷体" panose="02010609060101010101" charset="-122"/>
              </a:rPr>
              <a:t>）模仿着读一读，想象一下画面。</a:t>
            </a:r>
            <a:endParaRPr lang="en-US" altLang="zh-CN" sz="2800" b="1" dirty="0">
              <a:ea typeface="楷体" panose="02010609060101010101" charset="-122"/>
            </a:endParaRPr>
          </a:p>
          <a:p>
            <a:r>
              <a:rPr lang="zh-CN" altLang="en-US" sz="2800" b="1" dirty="0">
                <a:ea typeface="楷体" panose="02010609060101010101" charset="-122"/>
              </a:rPr>
              <a:t>（</a:t>
            </a:r>
            <a:r>
              <a:rPr lang="en-US" altLang="zh-CN" sz="2800" b="1" dirty="0">
                <a:ea typeface="楷体" panose="02010609060101010101" charset="-122"/>
              </a:rPr>
              <a:t>3</a:t>
            </a:r>
            <a:r>
              <a:rPr lang="zh-CN" altLang="en-US" sz="2800" b="1" dirty="0">
                <a:ea typeface="楷体" panose="02010609060101010101" charset="-122"/>
              </a:rPr>
              <a:t>）这个句子有什么特点？你发现了吗？</a:t>
            </a:r>
            <a:endParaRPr lang="en-US" altLang="zh-CN" sz="2800" b="1" dirty="0">
              <a:ea typeface="楷体" panose="02010609060101010101" charset="-122"/>
            </a:endParaRPr>
          </a:p>
          <a:p>
            <a:r>
              <a:rPr lang="zh-CN" altLang="en-US" sz="2800" b="1" dirty="0">
                <a:ea typeface="楷体" panose="02010609060101010101" charset="-122"/>
              </a:rPr>
              <a:t>（</a:t>
            </a:r>
            <a:r>
              <a:rPr lang="en-US" altLang="zh-CN" sz="2800" b="1" dirty="0">
                <a:ea typeface="楷体" panose="02010609060101010101" charset="-122"/>
              </a:rPr>
              <a:t>4</a:t>
            </a:r>
            <a:r>
              <a:rPr lang="zh-CN" altLang="en-US" sz="2800" b="1" dirty="0">
                <a:ea typeface="楷体" panose="02010609060101010101" charset="-122"/>
              </a:rPr>
              <a:t>）看看老师的批注。</a:t>
            </a:r>
            <a:endParaRPr lang="zh-CN" altLang="en-US" sz="2800" b="1" dirty="0">
              <a:ea typeface="楷体" panose="02010609060101010101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6415548" y="273063"/>
            <a:ext cx="3791574" cy="1030620"/>
            <a:chOff x="6415548" y="273063"/>
            <a:chExt cx="3791574" cy="1030620"/>
          </a:xfrm>
        </p:grpSpPr>
        <p:sp>
          <p:nvSpPr>
            <p:cNvPr id="17" name="圆角矩形标注 16"/>
            <p:cNvSpPr/>
            <p:nvPr/>
          </p:nvSpPr>
          <p:spPr>
            <a:xfrm>
              <a:off x="6415548" y="273063"/>
              <a:ext cx="3716594" cy="1030620"/>
            </a:xfrm>
            <a:prstGeom prst="wedgeRoundRectCallout">
              <a:avLst>
                <a:gd name="adj1" fmla="val -38363"/>
                <a:gd name="adj2" fmla="val 78027"/>
                <a:gd name="adj3" fmla="val 16667"/>
              </a:avLst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6490527" y="327628"/>
              <a:ext cx="3716595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latin typeface="楷体" panose="02010609060101010101" charset="-122"/>
                  <a:ea typeface="楷体" panose="02010609060101010101" charset="-122"/>
                </a:rPr>
                <a:t>   反复的手法，突出了群众的欢喜和激动。</a:t>
              </a:r>
              <a:endParaRPr lang="zh-CN" altLang="en-US" sz="2800" b="1" dirty="0"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sp>
        <p:nvSpPr>
          <p:cNvPr id="19" name="椭圆 18"/>
          <p:cNvSpPr/>
          <p:nvPr/>
        </p:nvSpPr>
        <p:spPr>
          <a:xfrm>
            <a:off x="5648632" y="1516965"/>
            <a:ext cx="1179871" cy="636256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7881850" y="1516965"/>
            <a:ext cx="1179871" cy="636256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等腰三角形 20"/>
          <p:cNvSpPr/>
          <p:nvPr/>
        </p:nvSpPr>
        <p:spPr>
          <a:xfrm>
            <a:off x="6238567" y="2683671"/>
            <a:ext cx="176981" cy="196948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等腰三角形 21"/>
          <p:cNvSpPr/>
          <p:nvPr/>
        </p:nvSpPr>
        <p:spPr>
          <a:xfrm>
            <a:off x="8765458" y="2635808"/>
            <a:ext cx="176981" cy="196948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9" grpId="0" animBg="1"/>
      <p:bldP spid="20" grpId="0" animBg="1"/>
      <p:bldP spid="21" grpId="0" animBg="1"/>
      <p:bldP spid="2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045" y="44342"/>
            <a:ext cx="4824005" cy="676156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900" y="0"/>
            <a:ext cx="5355413" cy="6702458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2276716" y="1890792"/>
            <a:ext cx="7673196" cy="2806938"/>
            <a:chOff x="2276716" y="1890792"/>
            <a:chExt cx="7673196" cy="2806938"/>
          </a:xfrm>
        </p:grpSpPr>
        <p:sp>
          <p:nvSpPr>
            <p:cNvPr id="5" name="圆角矩形 4"/>
            <p:cNvSpPr/>
            <p:nvPr/>
          </p:nvSpPr>
          <p:spPr>
            <a:xfrm>
              <a:off x="2276716" y="1890792"/>
              <a:ext cx="7673196" cy="2806938"/>
            </a:xfrm>
            <a:prstGeom prst="roundRect">
              <a:avLst/>
            </a:prstGeom>
            <a:solidFill>
              <a:schemeClr val="bg1">
                <a:alpha val="9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2509958" y="2169946"/>
              <a:ext cx="7206711" cy="20621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3200" b="1" dirty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阅读要求：</a:t>
              </a:r>
              <a:endParaRPr kumimoji="1" lang="en-US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endParaRPr>
            </a:p>
            <a:p>
              <a:r>
                <a:rPr kumimoji="1" lang="zh-CN" altLang="en-US" sz="3200" b="1" dirty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    课文中描写大典庄严热烈氛围的句子还有很多，你也能像老师一样读一读并写一写批注吗？</a:t>
              </a:r>
              <a:endParaRPr kumimoji="1"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12336651" y="-117787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8589"/>
            <a:ext cx="2182446" cy="955965"/>
          </a:xfrm>
          <a:prstGeom prst="rect">
            <a:avLst/>
          </a:prstGeom>
          <a:effectLst>
            <a:softEdge rad="1524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045" y="44342"/>
            <a:ext cx="4824005" cy="676156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620" y="0"/>
            <a:ext cx="5355413" cy="6702458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2336651" y="-117787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379" y="44342"/>
            <a:ext cx="2784524" cy="1212957"/>
          </a:xfrm>
          <a:prstGeom prst="rect">
            <a:avLst/>
          </a:prstGeom>
          <a:effectLst>
            <a:softEdge rad="152400"/>
          </a:effectLst>
        </p:spPr>
      </p:pic>
      <p:sp>
        <p:nvSpPr>
          <p:cNvPr id="2" name="文本框 1"/>
          <p:cNvSpPr txBox="1"/>
          <p:nvPr/>
        </p:nvSpPr>
        <p:spPr>
          <a:xfrm>
            <a:off x="422910" y="377190"/>
            <a:ext cx="185166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黑体" panose="02010609060101010101" charset="-122"/>
                <a:ea typeface="黑体" panose="02010609060101010101" charset="-122"/>
              </a:rPr>
              <a:t>感受场面</a:t>
            </a:r>
            <a:endParaRPr lang="zh-CN" altLang="en-US" sz="2800" dirty="0">
              <a:latin typeface="黑体" panose="02010609060101010101" charset="-122"/>
              <a:ea typeface="黑体" panose="02010609060101010101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542233" y="2021655"/>
            <a:ext cx="7673196" cy="2806938"/>
            <a:chOff x="2542233" y="2021655"/>
            <a:chExt cx="7673196" cy="2806938"/>
          </a:xfrm>
        </p:grpSpPr>
        <p:sp>
          <p:nvSpPr>
            <p:cNvPr id="11" name="圆角矩形 10"/>
            <p:cNvSpPr/>
            <p:nvPr/>
          </p:nvSpPr>
          <p:spPr>
            <a:xfrm>
              <a:off x="2542233" y="2021655"/>
              <a:ext cx="7673196" cy="2806938"/>
            </a:xfrm>
            <a:prstGeom prst="roundRect">
              <a:avLst/>
            </a:prstGeom>
            <a:solidFill>
              <a:schemeClr val="bg1">
                <a:alpha val="9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2714774" y="2270962"/>
              <a:ext cx="7328114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>
                  <a:latin typeface="楷体" panose="02010609060101010101" charset="-122"/>
                  <a:ea typeface="楷体" panose="02010609060101010101" charset="-122"/>
                </a:rPr>
                <a:t>    </a:t>
              </a:r>
              <a:r>
                <a:rPr lang="zh-CN" altLang="zh-CN" sz="3600" dirty="0">
                  <a:latin typeface="楷体" panose="02010609060101010101" charset="-122"/>
                  <a:ea typeface="楷体" panose="02010609060101010101" charset="-122"/>
                </a:rPr>
                <a:t>同学们，这么多的语句都生动地传达了大典庄严、热烈的氛围。你能发现这</a:t>
              </a:r>
              <a:r>
                <a:rPr lang="zh-CN" altLang="en-US" sz="3600" dirty="0">
                  <a:latin typeface="楷体" panose="02010609060101010101" charset="-122"/>
                  <a:ea typeface="楷体" panose="02010609060101010101" charset="-122"/>
                </a:rPr>
                <a:t>些</a:t>
              </a:r>
              <a:r>
                <a:rPr lang="zh-CN" altLang="zh-CN" sz="3600" dirty="0">
                  <a:latin typeface="楷体" panose="02010609060101010101" charset="-122"/>
                  <a:ea typeface="楷体" panose="02010609060101010101" charset="-122"/>
                </a:rPr>
                <a:t>句子里藏着哪些规律性的写法？</a:t>
              </a:r>
              <a:endParaRPr lang="zh-CN" altLang="en-US" sz="3600" dirty="0"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12336651" y="-117787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379" y="44342"/>
            <a:ext cx="2784524" cy="1212957"/>
          </a:xfrm>
          <a:prstGeom prst="rect">
            <a:avLst/>
          </a:prstGeom>
          <a:effectLst>
            <a:softEdge rad="152400"/>
          </a:effectLst>
        </p:spPr>
      </p:pic>
      <p:sp>
        <p:nvSpPr>
          <p:cNvPr id="2" name="文本框 1"/>
          <p:cNvSpPr txBox="1"/>
          <p:nvPr/>
        </p:nvSpPr>
        <p:spPr>
          <a:xfrm>
            <a:off x="47959" y="386735"/>
            <a:ext cx="2489972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黑体" panose="02010609060101010101" charset="-122"/>
                <a:ea typeface="黑体" panose="02010609060101010101" charset="-122"/>
              </a:rPr>
              <a:t>“点面”结合</a:t>
            </a:r>
            <a:endParaRPr lang="zh-CN" altLang="en-US" sz="2800" dirty="0"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5181" y="2297430"/>
            <a:ext cx="4343919" cy="381762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811530" y="1883539"/>
            <a:ext cx="629793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回忆：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    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    《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狼牙山五壮士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》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中“诱敌上山”这个场面中，写了很多镜头，哪几个是点？哪几个是面？</a:t>
            </a:r>
            <a:endParaRPr lang="zh-CN" altLang="en-US"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SLIDE_MODEL_TYPE" val="cover"/>
</p:tagLst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1233</Words>
  <Application>WPS 演示</Application>
  <PresentationFormat>自定义</PresentationFormat>
  <Paragraphs>129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9" baseType="lpstr">
      <vt:lpstr>Arial</vt:lpstr>
      <vt:lpstr>宋体</vt:lpstr>
      <vt:lpstr>Wingdings</vt:lpstr>
      <vt:lpstr>黑体</vt:lpstr>
      <vt:lpstr>方正姚体</vt:lpstr>
      <vt:lpstr>楷体</vt:lpstr>
      <vt:lpstr>微软雅黑</vt:lpstr>
      <vt:lpstr>Arial Unicode MS</vt:lpstr>
      <vt:lpstr>等线 Light</vt:lpstr>
      <vt:lpstr>Calibri Light</vt:lpstr>
      <vt:lpstr>等线</vt:lpstr>
      <vt:lpstr>Calibri</vt:lpstr>
      <vt:lpstr>Office 主题</vt:lpstr>
      <vt:lpstr>开国大典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开国大典</dc:title>
  <dc:creator/>
  <cp:lastModifiedBy>qwe</cp:lastModifiedBy>
  <cp:revision>2</cp:revision>
  <dcterms:created xsi:type="dcterms:W3CDTF">2019-11-27T04:38:00Z</dcterms:created>
  <dcterms:modified xsi:type="dcterms:W3CDTF">2021-11-02T09:15:16Z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45F26CAE425A4DDB97C8CC01CCCA38F9</vt:lpwstr>
  </property>
</Properties>
</file>